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797675" cy="9928225"/>
  <p:embeddedFontLst>
    <p:embeddedFont>
      <p:font typeface="Architects Daughter"/>
      <p:regular r:id="rId19"/>
    </p:embeddedFont>
    <p:embeddedFont>
      <p:font typeface="Tahoma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1AFF7C1-1543-416F-9019-F563A781D368}">
  <a:tblStyle styleId="{21AFF7C1-1543-416F-9019-F563A781D368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8F0"/>
          </a:solidFill>
        </a:fill>
      </a:tcStyle>
    </a:wholeTbl>
    <a:band1H>
      <a:tcTxStyle/>
      <a:tcStyle>
        <a:fill>
          <a:solidFill>
            <a:srgbClr val="CBCFE0"/>
          </a:solidFill>
        </a:fill>
      </a:tcStyle>
    </a:band1H>
    <a:band2H>
      <a:tcTxStyle/>
    </a:band2H>
    <a:band1V>
      <a:tcTxStyle/>
      <a:tcStyle>
        <a:fill>
          <a:solidFill>
            <a:srgbClr val="CBCFE0"/>
          </a:solidFill>
        </a:fill>
      </a:tcStyle>
    </a:band1V>
    <a:band2V>
      <a:tcTxStyle/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ahoma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Tahom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chitectsDaughter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0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1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2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3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4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8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:notes"/>
          <p:cNvSpPr txBox="1"/>
          <p:nvPr>
            <p:ph idx="1" type="body"/>
          </p:nvPr>
        </p:nvSpPr>
        <p:spPr>
          <a:xfrm>
            <a:off x="679750" y="4715900"/>
            <a:ext cx="5438125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9:notes"/>
          <p:cNvSpPr/>
          <p:nvPr>
            <p:ph idx="2" type="sldImg"/>
          </p:nvPr>
        </p:nvSpPr>
        <p:spPr>
          <a:xfrm>
            <a:off x="1133150" y="744600"/>
            <a:ext cx="453200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sche afbeelding met bijschrift">
  <p:cSld name="Panoramische afbeelding met bijschrif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Google Shape;7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/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/>
          <p:nvPr>
            <p:ph idx="2" type="pic"/>
          </p:nvPr>
        </p:nvSpPr>
        <p:spPr>
          <a:xfrm>
            <a:off x="1184744" y="698261"/>
            <a:ext cx="9822532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C0D3E4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bijschrift">
  <p:cSld name="Titel en bijschrif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Google Shape;8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eraat met bijschrift">
  <p:cSld name="Citeraat met bijschrif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4" name="Google Shape;9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13"/>
          <p:cNvSpPr txBox="1"/>
          <p:nvPr>
            <p:ph idx="2" type="body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nl-BE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2" name="Google Shape;102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nl-BE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amkaartje">
  <p:cSld name="Naamkaartj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1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kolommen">
  <p:cSld name="3 kolomme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5"/>
          <p:cNvSpPr txBox="1"/>
          <p:nvPr>
            <p:ph idx="2" type="body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5" name="Google Shape;115;p15"/>
          <p:cNvSpPr txBox="1"/>
          <p:nvPr>
            <p:ph idx="3" type="body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5"/>
          <p:cNvSpPr txBox="1"/>
          <p:nvPr>
            <p:ph idx="4" type="body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15"/>
          <p:cNvSpPr txBox="1"/>
          <p:nvPr>
            <p:ph idx="5" type="body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5"/>
          <p:cNvSpPr txBox="1"/>
          <p:nvPr>
            <p:ph idx="6" type="body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1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Afbeelding-kolom">
  <p:cSld name="3 Afbeelding-kolom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3" name="Google Shape;1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>
            <p:ph idx="1" type="body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16"/>
          <p:cNvSpPr/>
          <p:nvPr>
            <p:ph idx="2" type="pic"/>
          </p:nvPr>
        </p:nvSpPr>
        <p:spPr>
          <a:xfrm>
            <a:off x="913774" y="2367093"/>
            <a:ext cx="3296409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C0D3E4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7" name="Google Shape;127;p16"/>
          <p:cNvSpPr txBox="1"/>
          <p:nvPr>
            <p:ph idx="3" type="body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8" name="Google Shape;128;p16"/>
          <p:cNvSpPr txBox="1"/>
          <p:nvPr>
            <p:ph idx="4" type="body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16"/>
          <p:cNvSpPr/>
          <p:nvPr>
            <p:ph idx="5" type="pic"/>
          </p:nvPr>
        </p:nvSpPr>
        <p:spPr>
          <a:xfrm>
            <a:off x="4441348" y="2367093"/>
            <a:ext cx="3303352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0D3E4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" name="Google Shape;130;p16"/>
          <p:cNvSpPr txBox="1"/>
          <p:nvPr>
            <p:ph idx="6" type="body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16"/>
          <p:cNvSpPr txBox="1"/>
          <p:nvPr>
            <p:ph idx="7" type="body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16"/>
          <p:cNvSpPr/>
          <p:nvPr>
            <p:ph idx="8" type="pic"/>
          </p:nvPr>
        </p:nvSpPr>
        <p:spPr>
          <a:xfrm>
            <a:off x="7973298" y="2367093"/>
            <a:ext cx="3304928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0D3E4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3" name="Google Shape;133;p16"/>
          <p:cNvSpPr txBox="1"/>
          <p:nvPr>
            <p:ph idx="9" type="body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5" name="Google Shape;14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2" name="Google Shape;5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3" name="Google Shape;6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C0D3E4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AEBF5"/>
            </a:gs>
            <a:gs pos="100000">
              <a:srgbClr val="72AADB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1"/>
          <p:cNvPicPr preferRelativeResize="0"/>
          <p:nvPr/>
        </p:nvPicPr>
        <p:blipFill rotWithShape="1">
          <a:blip r:embed="rId1">
            <a:alphaModFix amt="70000"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mc:AlternateContent>
    <mc:Choice Requires="p14">
      <p:transition spd="slow" p14:dur="39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5" Type="http://schemas.openxmlformats.org/officeDocument/2006/relationships/image" Target="../media/image36.jpg"/><Relationship Id="rId6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Relationship Id="rId5" Type="http://schemas.openxmlformats.org/officeDocument/2006/relationships/image" Target="../media/image55.jpg"/><Relationship Id="rId6" Type="http://schemas.openxmlformats.org/officeDocument/2006/relationships/image" Target="../media/image53.jpg"/><Relationship Id="rId7" Type="http://schemas.openxmlformats.org/officeDocument/2006/relationships/image" Target="../media/image48.png"/><Relationship Id="rId8" Type="http://schemas.openxmlformats.org/officeDocument/2006/relationships/image" Target="../media/image5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43.jpg"/><Relationship Id="rId5" Type="http://schemas.openxmlformats.org/officeDocument/2006/relationships/image" Target="../media/image46.jpg"/><Relationship Id="rId6" Type="http://schemas.openxmlformats.org/officeDocument/2006/relationships/image" Target="../media/image49.png"/><Relationship Id="rId7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5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5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jpg"/><Relationship Id="rId10" Type="http://schemas.openxmlformats.org/officeDocument/2006/relationships/image" Target="../media/image7.jpg"/><Relationship Id="rId13" Type="http://schemas.openxmlformats.org/officeDocument/2006/relationships/image" Target="../media/image15.jp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jpg"/><Relationship Id="rId4" Type="http://schemas.openxmlformats.org/officeDocument/2006/relationships/image" Target="../media/image12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Relationship Id="rId5" Type="http://schemas.openxmlformats.org/officeDocument/2006/relationships/image" Target="../media/image19.jpg"/><Relationship Id="rId6" Type="http://schemas.openxmlformats.org/officeDocument/2006/relationships/image" Target="../media/image11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41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25.jpg"/><Relationship Id="rId8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26.jpg"/><Relationship Id="rId6" Type="http://schemas.openxmlformats.org/officeDocument/2006/relationships/image" Target="../media/image37.jpg"/><Relationship Id="rId7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5" Type="http://schemas.openxmlformats.org/officeDocument/2006/relationships/image" Target="../media/image23.jpg"/><Relationship Id="rId6" Type="http://schemas.openxmlformats.org/officeDocument/2006/relationships/image" Target="../media/image39.jpg"/><Relationship Id="rId7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47.png"/><Relationship Id="rId5" Type="http://schemas.openxmlformats.org/officeDocument/2006/relationships/image" Target="../media/image45.jpg"/><Relationship Id="rId6" Type="http://schemas.openxmlformats.org/officeDocument/2006/relationships/image" Target="../media/image40.jpg"/><Relationship Id="rId7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idx="1" type="subTitle"/>
          </p:nvPr>
        </p:nvSpPr>
        <p:spPr>
          <a:xfrm>
            <a:off x="6585159" y="243351"/>
            <a:ext cx="48762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nl-BE" sz="4800">
                <a:solidFill>
                  <a:srgbClr val="1C4587"/>
                </a:solidFill>
              </a:rPr>
              <a:t>WELKOM IN HET 4</a:t>
            </a:r>
            <a:r>
              <a:rPr b="1" baseline="30000" lang="nl-BE" sz="4800">
                <a:solidFill>
                  <a:srgbClr val="1C4587"/>
                </a:solidFill>
              </a:rPr>
              <a:t>DE</a:t>
            </a:r>
            <a:r>
              <a:rPr b="1" lang="nl-BE" sz="4800">
                <a:solidFill>
                  <a:srgbClr val="1C4587"/>
                </a:solidFill>
              </a:rPr>
              <a:t> LEERJAAR</a:t>
            </a:r>
            <a:endParaRPr b="1" sz="4800">
              <a:solidFill>
                <a:srgbClr val="1C4587"/>
              </a:solidFill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148" y="1003663"/>
            <a:ext cx="3372394" cy="337239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57" name="Google Shape;157;p19"/>
          <p:cNvSpPr txBox="1"/>
          <p:nvPr/>
        </p:nvSpPr>
        <p:spPr>
          <a:xfrm flipH="1">
            <a:off x="973183" y="4545875"/>
            <a:ext cx="250153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Juf Griet</a:t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7929153" y="5948167"/>
            <a:ext cx="23681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Juf Chris</a:t>
            </a:r>
            <a:endParaRPr sz="3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1257" y="1524247"/>
            <a:ext cx="1963894" cy="18067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cxnSp>
        <p:nvCxnSpPr>
          <p:cNvPr id="160" name="Google Shape;160;p19"/>
          <p:cNvCxnSpPr/>
          <p:nvPr/>
        </p:nvCxnSpPr>
        <p:spPr>
          <a:xfrm rot="5400000">
            <a:off x="4205479" y="3063284"/>
            <a:ext cx="2277900" cy="12663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rgbClr val="1C4587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1" name="Google Shape;161;p19"/>
          <p:cNvSpPr txBox="1"/>
          <p:nvPr/>
        </p:nvSpPr>
        <p:spPr>
          <a:xfrm rot="-1631933">
            <a:off x="3571200" y="4053298"/>
            <a:ext cx="4742051" cy="15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4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Thema : Onder water….</a:t>
            </a:r>
            <a:endParaRPr b="1" sz="4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9153" y="2155339"/>
            <a:ext cx="2922349" cy="371986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6">
            <a:alphaModFix/>
          </a:blip>
          <a:srcRect b="14411" l="0" r="0" t="0"/>
          <a:stretch/>
        </p:blipFill>
        <p:spPr>
          <a:xfrm>
            <a:off x="1873425" y="5300475"/>
            <a:ext cx="1377191" cy="1109651"/>
          </a:xfrm>
          <a:prstGeom prst="rect">
            <a:avLst/>
          </a:prstGeom>
          <a:solidFill>
            <a:srgbClr val="ECECEC"/>
          </a:solidFill>
          <a:ln cap="sq" cmpd="sng" w="101600">
            <a:solidFill>
              <a:srgbClr val="FDFDF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kx="110000" rotWithShape="0" algn="tl" dir="7560000" dist="37500" sy="98000" ky="200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9455" y="116176"/>
            <a:ext cx="1250303" cy="113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b="0" l="0" r="12885" t="0"/>
          <a:stretch/>
        </p:blipFill>
        <p:spPr>
          <a:xfrm>
            <a:off x="1364093" y="775638"/>
            <a:ext cx="1223535" cy="131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32" y="2126893"/>
            <a:ext cx="1333604" cy="143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32" y="3675174"/>
            <a:ext cx="1398918" cy="147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0759" y="3644916"/>
            <a:ext cx="1431294" cy="140267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/>
          <p:nvPr/>
        </p:nvSpPr>
        <p:spPr>
          <a:xfrm>
            <a:off x="4129758" y="260818"/>
            <a:ext cx="795852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UITSTAPPEN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worden telkens aangekondigd door een briefje of mail.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 sluiten aan bij de lessen. De kosten hiervoor komen op de maximumfactuur .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Dit schooljaar staat ook een week zeeklassen op het programma , hiervoor wordt gespaard op de maandrekening.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Meer info hierover volgt.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2562685" y="1361078"/>
            <a:ext cx="8290731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VASTE STRUCTUUR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bieden in het 4</a:t>
            </a:r>
            <a:r>
              <a:rPr b="0" baseline="3000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leerjaar v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eel vaste structuur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aan.  Een mapje in een kleur voor elk vak,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vaste tijdstippen voor elke activiteit, een zichtbaar dagprogramma, alles krijgt een vaste plaats.                  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Geen plaats voor rommel, we werken aan orde en netheid.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2562685" y="1928232"/>
            <a:ext cx="47379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Geen boekentassen in de klas, alleen een pennendoos op de bank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1567542" y="2285662"/>
            <a:ext cx="10375641" cy="1252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WELBEVINDEN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Misschien wel het belangrijkste van allemaal ! Een kind moet zich goed voelen op school. Samen werken we aan een positieve klassfeer, pas dan kan er geleerd worden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WO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zelf-ontdekkend leren primeert : lezen, doen, ervaren maar ook studeren en toepassen, als voorbereiding naar de toekomst.   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Ruimte – Tijd – Techniek – Mens &amp; Maatschappij -  Natuur …worden verwerkt in thema”s .                                  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1632857" y="3675174"/>
            <a:ext cx="4993803" cy="10926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 MYSTERIEUZE X !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Onze mascotte van de klas, het witte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mannetje zonder naam, zonder gezicht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die onze talenten weergeeft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 onze voorbladen staat , dingen aankondigt in de klas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1632857" y="3930926"/>
            <a:ext cx="4907902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MISTER X is zeer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aanwezig en staat symbool voor het 4</a:t>
            </a:r>
            <a:r>
              <a:rPr b="0" baseline="3000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leerjaar !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5578" y="5227135"/>
            <a:ext cx="1376680" cy="1376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/>
          <p:nvPr/>
        </p:nvSpPr>
        <p:spPr>
          <a:xfrm>
            <a:off x="8025578" y="3675174"/>
            <a:ext cx="4394117" cy="13185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YOGHURT</a:t>
            </a:r>
            <a:r>
              <a:rPr b="1"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naast fruit ook toegelaten bij het mini-ontbijtje , géén</a:t>
            </a: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snoep,  chocolade of koekjes. 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Rijstwafels of maïskoeken kunnen wel, alsook een boterhammetje.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/>
          <p:nvPr/>
        </p:nvSpPr>
        <p:spPr>
          <a:xfrm>
            <a:off x="2555507" y="5529346"/>
            <a:ext cx="9532776" cy="623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ZIEK ?</a:t>
            </a:r>
            <a:r>
              <a:rPr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Liever niet natuurlijk… verwittig de school ook bij 1 dag afwezigheid en zorg voor een doktersattest vanaf meerdere dagen   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Wie ziek is, blijft best thuis ..zodat we mekaar niet besmetten! Er wordt geen medicatie gegeven op school tenzij</a:t>
            </a: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 doktersvoorschrift.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/>
          <p:nvPr/>
        </p:nvSpPr>
        <p:spPr>
          <a:xfrm>
            <a:off x="2705878" y="-149290"/>
            <a:ext cx="724988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ONZE </a:t>
            </a:r>
            <a:r>
              <a:rPr lang="nl-BE" sz="8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4 </a:t>
            </a:r>
            <a:r>
              <a:rPr lang="nl-BE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STAAT OOK VOOR </a:t>
            </a:r>
            <a:r>
              <a:rPr lang="nl-BE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….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3" name="Google Shape;3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563" y="858416"/>
            <a:ext cx="1661446" cy="147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0937" y="634482"/>
            <a:ext cx="1822696" cy="164164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9"/>
          <p:cNvSpPr/>
          <p:nvPr/>
        </p:nvSpPr>
        <p:spPr>
          <a:xfrm>
            <a:off x="2595408" y="1319450"/>
            <a:ext cx="6096000" cy="68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&gt;&gt;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aseline="30000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leerjaar een leuke ,hechte klasgroep die kan </a:t>
            </a: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samen leren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spelen, ontdekken en mekaar helpen 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29"/>
          <p:cNvPicPr preferRelativeResize="0"/>
          <p:nvPr/>
        </p:nvPicPr>
        <p:blipFill rotWithShape="1">
          <a:blip r:embed="rId5">
            <a:alphaModFix/>
          </a:blip>
          <a:srcRect b="36070" l="0" r="0" t="0"/>
          <a:stretch/>
        </p:blipFill>
        <p:spPr>
          <a:xfrm flipH="1">
            <a:off x="438538" y="2549169"/>
            <a:ext cx="1734535" cy="95914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9"/>
          <p:cNvSpPr/>
          <p:nvPr/>
        </p:nvSpPr>
        <p:spPr>
          <a:xfrm>
            <a:off x="2595408" y="2549169"/>
            <a:ext cx="6525208" cy="1084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&gt;&gt;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4 stappen ons verdiepen in de wereld onder water… een duik in de zee	</a:t>
            </a: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</a:t>
            </a:r>
            <a:endParaRPr b="1"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Lezen – tekenen – opzoeken op het internet - beleven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046" y="3758570"/>
            <a:ext cx="1651519" cy="157675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/>
          <p:nvPr/>
        </p:nvSpPr>
        <p:spPr>
          <a:xfrm>
            <a:off x="2595408" y="4083279"/>
            <a:ext cx="58622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b="1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&gt;&gt;</a:t>
            </a: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b="0" baseline="3000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leerjaar, de 1</a:t>
            </a:r>
            <a:r>
              <a:rPr b="0" baseline="3000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ste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klas van de </a:t>
            </a:r>
            <a:r>
              <a:rPr b="1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BOVENBOUW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..</a:t>
            </a:r>
            <a:endParaRPr b="0" i="0" sz="18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106" y="5335321"/>
            <a:ext cx="2033391" cy="152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/>
          <p:nvPr/>
        </p:nvSpPr>
        <p:spPr>
          <a:xfrm>
            <a:off x="1846503" y="4409480"/>
            <a:ext cx="91413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r>
              <a:rPr b="0" i="0" lang="nl-BE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Leren zelfstandig werken, plannen, initiatief nemen,  werken aan zelfvertrouwen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2705878" y="5644329"/>
            <a:ext cx="8136293" cy="787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&gt;&gt;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Werken in </a:t>
            </a:r>
            <a:r>
              <a:rPr b="1"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 sporen</a:t>
            </a: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:  kanjers, buddy’s , mini-klassers en doorzetters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Ieder kind op zijn niveau laten evolueren en doelen bereiken !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55029">
            <a:off x="214376" y="1046824"/>
            <a:ext cx="2429577" cy="1822183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cxnSp>
        <p:nvCxnSpPr>
          <p:cNvPr id="318" name="Google Shape;318;p30"/>
          <p:cNvCxnSpPr/>
          <p:nvPr/>
        </p:nvCxnSpPr>
        <p:spPr>
          <a:xfrm flipH="1" rot="10800000">
            <a:off x="2453951" y="528135"/>
            <a:ext cx="681000" cy="6102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319" name="Google Shape;319;p30"/>
          <p:cNvSpPr txBox="1"/>
          <p:nvPr/>
        </p:nvSpPr>
        <p:spPr>
          <a:xfrm>
            <a:off x="3135085" y="242595"/>
            <a:ext cx="25752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Hulpmiddelenkast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0" name="Google Shape;320;p30"/>
          <p:cNvPicPr preferRelativeResize="0"/>
          <p:nvPr/>
        </p:nvPicPr>
        <p:blipFill rotWithShape="1">
          <a:blip r:embed="rId4">
            <a:alphaModFix/>
          </a:blip>
          <a:srcRect b="18829" l="0" r="0" t="0"/>
          <a:stretch/>
        </p:blipFill>
        <p:spPr>
          <a:xfrm>
            <a:off x="7815944" y="242595"/>
            <a:ext cx="3035559" cy="1810139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cxnSp>
        <p:nvCxnSpPr>
          <p:cNvPr id="321" name="Google Shape;321;p30"/>
          <p:cNvCxnSpPr/>
          <p:nvPr/>
        </p:nvCxnSpPr>
        <p:spPr>
          <a:xfrm flipH="1" rot="-5400000">
            <a:off x="9923879" y="1978916"/>
            <a:ext cx="751200" cy="7092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322" name="Google Shape;322;p30"/>
          <p:cNvSpPr txBox="1"/>
          <p:nvPr/>
        </p:nvSpPr>
        <p:spPr>
          <a:xfrm>
            <a:off x="8574834" y="2657476"/>
            <a:ext cx="33839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Onze ‘dol-fijne’ leeshoek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3" name="Google Shape;323;p30"/>
          <p:cNvPicPr preferRelativeResize="0"/>
          <p:nvPr/>
        </p:nvPicPr>
        <p:blipFill rotWithShape="1">
          <a:blip r:embed="rId5">
            <a:alphaModFix/>
          </a:blip>
          <a:srcRect b="24736" l="4334" r="8752" t="0"/>
          <a:stretch/>
        </p:blipFill>
        <p:spPr>
          <a:xfrm>
            <a:off x="3390123" y="1027521"/>
            <a:ext cx="4021494" cy="2611906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324" name="Google Shape;324;p30"/>
          <p:cNvSpPr txBox="1"/>
          <p:nvPr/>
        </p:nvSpPr>
        <p:spPr>
          <a:xfrm>
            <a:off x="3984170" y="3995934"/>
            <a:ext cx="36389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Kieskast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325" name="Google Shape;325;p30"/>
          <p:cNvCxnSpPr/>
          <p:nvPr/>
        </p:nvCxnSpPr>
        <p:spPr>
          <a:xfrm flipH="1">
            <a:off x="5215806" y="3639427"/>
            <a:ext cx="1278300" cy="5874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pic>
        <p:nvPicPr>
          <p:cNvPr id="326" name="Google Shape;32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036" y="4152121"/>
            <a:ext cx="3209732" cy="2407299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cxnSp>
        <p:nvCxnSpPr>
          <p:cNvPr id="327" name="Google Shape;327;p30"/>
          <p:cNvCxnSpPr/>
          <p:nvPr/>
        </p:nvCxnSpPr>
        <p:spPr>
          <a:xfrm flipH="1" rot="10800000">
            <a:off x="3508310" y="5047984"/>
            <a:ext cx="1110300" cy="4944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328" name="Google Shape;328;p30"/>
          <p:cNvSpPr txBox="1"/>
          <p:nvPr/>
        </p:nvSpPr>
        <p:spPr>
          <a:xfrm>
            <a:off x="4623318" y="4786114"/>
            <a:ext cx="23357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Onze klas …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9" name="Google Shape;329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25746" y="3313774"/>
            <a:ext cx="3060441" cy="306044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cxnSp>
        <p:nvCxnSpPr>
          <p:cNvPr id="330" name="Google Shape;330;p30"/>
          <p:cNvCxnSpPr/>
          <p:nvPr/>
        </p:nvCxnSpPr>
        <p:spPr>
          <a:xfrm flipH="1">
            <a:off x="6652873" y="4954554"/>
            <a:ext cx="1324800" cy="9612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331" name="Google Shape;331;p30"/>
          <p:cNvSpPr txBox="1"/>
          <p:nvPr/>
        </p:nvSpPr>
        <p:spPr>
          <a:xfrm flipH="1">
            <a:off x="5374433" y="5730942"/>
            <a:ext cx="120831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Mister X</a:t>
            </a: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nl-BE"/>
              <a:t>SAMEN GAAN WE ER EEN LEERRIJK SCHOOLJAAR VAN MAKEN …WE HEBBEN ER ZIN IN !</a:t>
            </a:r>
            <a:endParaRPr/>
          </a:p>
        </p:txBody>
      </p:sp>
      <p:pic>
        <p:nvPicPr>
          <p:cNvPr id="337" name="Google Shape;337;p31"/>
          <p:cNvPicPr preferRelativeResize="0"/>
          <p:nvPr/>
        </p:nvPicPr>
        <p:blipFill rotWithShape="1">
          <a:blip r:embed="rId3">
            <a:alphaModFix/>
          </a:blip>
          <a:srcRect b="16916" l="0" r="0" t="0"/>
          <a:stretch/>
        </p:blipFill>
        <p:spPr>
          <a:xfrm>
            <a:off x="271503" y="2039228"/>
            <a:ext cx="2355065" cy="433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/>
          <p:cNvPicPr preferRelativeResize="0"/>
          <p:nvPr/>
        </p:nvPicPr>
        <p:blipFill rotWithShape="1">
          <a:blip r:embed="rId4">
            <a:alphaModFix/>
          </a:blip>
          <a:srcRect b="0" l="0" r="5826" t="15436"/>
          <a:stretch/>
        </p:blipFill>
        <p:spPr>
          <a:xfrm>
            <a:off x="2677887" y="2046744"/>
            <a:ext cx="4758611" cy="433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 rotWithShape="1">
          <a:blip r:embed="rId5">
            <a:alphaModFix/>
          </a:blip>
          <a:srcRect b="24474" l="3833" r="6643" t="12704"/>
          <a:stretch/>
        </p:blipFill>
        <p:spPr>
          <a:xfrm>
            <a:off x="7487817" y="2046744"/>
            <a:ext cx="4525346" cy="306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1"/>
          <p:cNvPicPr preferRelativeResize="0"/>
          <p:nvPr/>
        </p:nvPicPr>
        <p:blipFill rotWithShape="1">
          <a:blip r:embed="rId6">
            <a:alphaModFix/>
          </a:blip>
          <a:srcRect b="32131" l="27618" r="45987" t="30180"/>
          <a:stretch/>
        </p:blipFill>
        <p:spPr>
          <a:xfrm rot="5400000">
            <a:off x="9137999" y="3528308"/>
            <a:ext cx="1199472" cy="4499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/>
          <p:nvPr>
            <p:ph type="title"/>
          </p:nvPr>
        </p:nvSpPr>
        <p:spPr>
          <a:xfrm>
            <a:off x="2474280" y="1037416"/>
            <a:ext cx="4131794" cy="395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r>
              <a:rPr lang="nl-BE"/>
              <a:t>MET DEZE 15 TALENTEN DUIKEN WE HET NIEUWE SCHOOLJAAR IN…</a:t>
            </a:r>
            <a:endParaRPr/>
          </a:p>
        </p:txBody>
      </p:sp>
      <p:pic>
        <p:nvPicPr>
          <p:cNvPr id="169" name="Google Shape;169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570" y="3777809"/>
            <a:ext cx="2997200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369654" y="1625302"/>
            <a:ext cx="267903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Salma, Anissa, Soulaymane, Samy, Ivo,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Anthony, Yasmine, Bégum, Natan , Mathis,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Anissa, Mayssa, Aya, Mariska en Serkan.</a:t>
            </a:r>
            <a:endParaRPr sz="20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4">
            <a:alphaModFix/>
          </a:blip>
          <a:srcRect b="13011" l="8118" r="23659" t="28821"/>
          <a:stretch/>
        </p:blipFill>
        <p:spPr>
          <a:xfrm rot="5400000">
            <a:off x="5588701" y="1234898"/>
            <a:ext cx="6694597" cy="4385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20"/>
          <p:cNvCxnSpPr/>
          <p:nvPr/>
        </p:nvCxnSpPr>
        <p:spPr>
          <a:xfrm>
            <a:off x="5242874" y="2152661"/>
            <a:ext cx="1363200" cy="10917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cxnSp>
        <p:nvCxnSpPr>
          <p:cNvPr id="173" name="Google Shape;173;p20"/>
          <p:cNvCxnSpPr/>
          <p:nvPr/>
        </p:nvCxnSpPr>
        <p:spPr>
          <a:xfrm>
            <a:off x="3032485" y="3046509"/>
            <a:ext cx="3573600" cy="7650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cxnSp>
        <p:nvCxnSpPr>
          <p:cNvPr id="174" name="Google Shape;174;p20"/>
          <p:cNvCxnSpPr/>
          <p:nvPr/>
        </p:nvCxnSpPr>
        <p:spPr>
          <a:xfrm flipH="1" rot="10800000">
            <a:off x="3366262" y="4548634"/>
            <a:ext cx="3144300" cy="1012200"/>
          </a:xfrm>
          <a:prstGeom prst="curvedConnector3">
            <a:avLst>
              <a:gd fmla="val 42584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b="5985" l="136" r="-135" t="28300"/>
          <a:stretch/>
        </p:blipFill>
        <p:spPr>
          <a:xfrm>
            <a:off x="1716833" y="415833"/>
            <a:ext cx="9246636" cy="607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140" y="5153706"/>
            <a:ext cx="1736106" cy="156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913775" y="150471"/>
            <a:ext cx="10364451" cy="833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nl-BE"/>
              <a:t>ZO ZIET ONZE WEEK ERUIT IN HET 4</a:t>
            </a:r>
            <a:r>
              <a:rPr baseline="30000" lang="nl-BE"/>
              <a:t>DE</a:t>
            </a:r>
            <a:r>
              <a:rPr lang="nl-BE"/>
              <a:t> LEERJAAR</a:t>
            </a:r>
            <a:endParaRPr/>
          </a:p>
        </p:txBody>
      </p:sp>
      <p:graphicFrame>
        <p:nvGraphicFramePr>
          <p:cNvPr id="186" name="Google Shape;186;p22"/>
          <p:cNvGraphicFramePr/>
          <p:nvPr/>
        </p:nvGraphicFramePr>
        <p:xfrm>
          <a:off x="717631" y="82232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{21AFF7C1-1543-416F-9019-F563A781D368}</a:tableStyleId>
              </a:tblPr>
              <a:tblGrid>
                <a:gridCol w="1273225"/>
                <a:gridCol w="2044025"/>
                <a:gridCol w="1760350"/>
                <a:gridCol w="1760350"/>
                <a:gridCol w="1760350"/>
                <a:gridCol w="1760350"/>
              </a:tblGrid>
              <a:tr h="554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u="none" cap="none" strike="noStrike"/>
                        <a:t>2023-2024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MAANDAG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Juf Chris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DINSDAG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Juf Griet + juf Chris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WOENSDAG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Juf Griet +juf Chris 1/2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DONDERDAG 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Juf Griet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VRIJDAG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Juf Griet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8.40 - 9;05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cijferen</a:t>
                      </a:r>
                      <a:endParaRPr sz="1000" u="none" cap="none" strike="noStrike"/>
                    </a:p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Frans niveaugroep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week 1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Godsdienst week 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9.05 – 9.30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cijferen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Frans niveaugroep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week 1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Godsdienst week 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9.30 – 9.55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Spelling/dictee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Frans niveaugroep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9.55 – 10.20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Spelling week 1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ICT week 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10.20 – 10.45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Spelling week 1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ICT week 2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mini – ontbijt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 mini – ontbijt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>
                          <a:highlight>
                            <a:srgbClr val="00FFFF"/>
                          </a:highlight>
                        </a:rPr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mini – ontbijt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mini – ontbijt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92D050"/>
                    </a:solidFill>
                  </a:tcPr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10.45 – 11.05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SPEELTIJD 4 5 6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>
                          <a:highlight>
                            <a:srgbClr val="00FFFF"/>
                          </a:highlight>
                        </a:rPr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11.05 – 11.30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mini - ontbijt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9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 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7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11.30 – 11.55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Agenda + omkleden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9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 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 tot 11.45u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Agenda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Wiskunde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Agenda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11.55 – 12.30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LO tot 12.45u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Taal 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Agenda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554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12.30 – 13.30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MIDDAGPAUZE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      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C000"/>
                    </a:solidFill>
                  </a:tcPr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13.30 – 13.55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Godsdienst week 1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Spelling /kieskast / lezen week 2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/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MUZO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500" u="none" cap="none" strike="noStrike"/>
                        <a:t> 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800" u="none" cap="none" strike="noStrike"/>
                        <a:t>DRAMA – 2D – DANS – MEDIA – 3D - MUZIEK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DEB9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13.55 – 14.20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Agenda +omkleden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14.20 – 14.45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>
                          <a:highlight>
                            <a:srgbClr val="FFFF00"/>
                          </a:highlight>
                        </a:rPr>
                        <a:t>LO	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  <a:tr h="36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14.45 – 15.15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 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>
                          <a:highlight>
                            <a:srgbClr val="FFFF00"/>
                          </a:highlight>
                        </a:rPr>
                        <a:t>LO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 u="none" cap="none" strike="noStrike"/>
                        <a:t>WO</a:t>
                      </a:r>
                      <a:endParaRPr sz="1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4750" marL="64750"/>
                </a:tc>
              </a:tr>
            </a:tbl>
          </a:graphicData>
        </a:graphic>
      </p:graphicFrame>
      <p:sp>
        <p:nvSpPr>
          <p:cNvPr id="187" name="Google Shape;187;p22"/>
          <p:cNvSpPr/>
          <p:nvPr/>
        </p:nvSpPr>
        <p:spPr>
          <a:xfrm>
            <a:off x="-1509376" y="0"/>
            <a:ext cx="14748385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/>
          <p:nvPr>
            <p:ph type="title"/>
          </p:nvPr>
        </p:nvSpPr>
        <p:spPr>
          <a:xfrm>
            <a:off x="668666" y="391887"/>
            <a:ext cx="10807987" cy="6176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r>
              <a:rPr lang="nl-BE" sz="5400"/>
              <a:t>WISKUNDE</a:t>
            </a:r>
            <a:br>
              <a:rPr lang="nl-BE"/>
            </a:br>
            <a:br>
              <a:rPr lang="nl-BE"/>
            </a:br>
            <a:br>
              <a:rPr lang="nl-BE" sz="5400"/>
            </a:br>
            <a:br>
              <a:rPr lang="nl-BE" sz="5400"/>
            </a:br>
            <a:r>
              <a:rPr lang="nl-BE" sz="5400"/>
              <a:t>TAAL</a:t>
            </a: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r>
              <a:rPr lang="nl-BE" sz="5400"/>
              <a:t>WO</a:t>
            </a:r>
            <a:br>
              <a:rPr lang="nl-BE"/>
            </a:br>
            <a:endParaRPr/>
          </a:p>
        </p:txBody>
      </p:sp>
      <p:cxnSp>
        <p:nvCxnSpPr>
          <p:cNvPr id="193" name="Google Shape;193;p23"/>
          <p:cNvCxnSpPr/>
          <p:nvPr/>
        </p:nvCxnSpPr>
        <p:spPr>
          <a:xfrm>
            <a:off x="3387012" y="1760207"/>
            <a:ext cx="1947300" cy="1659600"/>
          </a:xfrm>
          <a:prstGeom prst="curvedConnector3">
            <a:avLst>
              <a:gd fmla="val 50001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194" name="Google Shape;194;p23"/>
          <p:cNvSpPr txBox="1"/>
          <p:nvPr/>
        </p:nvSpPr>
        <p:spPr>
          <a:xfrm flipH="1" rot="-1633136">
            <a:off x="1055700" y="717980"/>
            <a:ext cx="3256508" cy="1570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TAALKANJERS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Spelling – Begrijpend Lezen –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Taalbeschouwing – Schrijven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Luisteren – Spreken – Vrij lezen - </a:t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195" name="Google Shape;195;p23"/>
          <p:cNvCxnSpPr/>
          <p:nvPr/>
        </p:nvCxnSpPr>
        <p:spPr>
          <a:xfrm>
            <a:off x="7735846" y="1144707"/>
            <a:ext cx="2537100" cy="1302900"/>
          </a:xfrm>
          <a:prstGeom prst="curvedConnector3">
            <a:avLst>
              <a:gd fmla="val 11289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cxnSp>
        <p:nvCxnSpPr>
          <p:cNvPr id="196" name="Google Shape;196;p23"/>
          <p:cNvCxnSpPr/>
          <p:nvPr/>
        </p:nvCxnSpPr>
        <p:spPr>
          <a:xfrm rot="10800000">
            <a:off x="4217363" y="4264050"/>
            <a:ext cx="1166400" cy="1024200"/>
          </a:xfrm>
          <a:prstGeom prst="curvedConnector3">
            <a:avLst>
              <a:gd fmla="val 50000" name="adj1"/>
            </a:avLst>
          </a:prstGeom>
          <a:noFill/>
          <a:ln cap="flat" cmpd="sng" w="2222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dir="5400000" dist="25400">
              <a:srgbClr val="000000">
                <a:alpha val="27843"/>
              </a:srgbClr>
            </a:outerShdw>
          </a:effectLst>
        </p:spPr>
      </p:cxnSp>
      <p:sp>
        <p:nvSpPr>
          <p:cNvPr id="197" name="Google Shape;197;p23"/>
          <p:cNvSpPr txBox="1"/>
          <p:nvPr/>
        </p:nvSpPr>
        <p:spPr>
          <a:xfrm flipH="1" rot="269347">
            <a:off x="7436497" y="1989567"/>
            <a:ext cx="4245429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REKEN MAAR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Meten en Metend Rekenen – Rekenvaardigheden  Cijferen  - Rekenvaardigheden Hoofdrekenen – Getallenkennis – Meetkunde – Logisch wiskundig denken</a:t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 flipH="1">
            <a:off x="1472265" y="3419794"/>
            <a:ext cx="32226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THEMA’S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Onze gemeente Anderlecht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 wijken van Anderlecht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België in de wereld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 wereld van de insecten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 eeuwenband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 natuur …GROEN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Elektriciteit machtig , krachtig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18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 b="0" l="0" r="13164" t="0"/>
          <a:stretch/>
        </p:blipFill>
        <p:spPr>
          <a:xfrm>
            <a:off x="10865127" y="1159910"/>
            <a:ext cx="1105688" cy="145266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4">
            <a:alphaModFix/>
          </a:blip>
          <a:srcRect b="-1412" l="4244" r="15603" t="1413"/>
          <a:stretch/>
        </p:blipFill>
        <p:spPr>
          <a:xfrm>
            <a:off x="183734" y="1760207"/>
            <a:ext cx="836247" cy="117531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2418" y="5504593"/>
            <a:ext cx="1156200" cy="12201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905" y="4945072"/>
            <a:ext cx="1272145" cy="10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7">
            <a:alphaModFix/>
          </a:blip>
          <a:srcRect b="84097" l="-109285" r="109285" t="-66310"/>
          <a:stretch/>
        </p:blipFill>
        <p:spPr>
          <a:xfrm>
            <a:off x="4660663" y="2155956"/>
            <a:ext cx="3048000" cy="203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08847" y="3766435"/>
            <a:ext cx="1105129" cy="142138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773" y="180398"/>
            <a:ext cx="979500" cy="9795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10">
            <a:alphaModFix/>
          </a:blip>
          <a:srcRect b="-267760" l="95073" r="-84396" t="206776"/>
          <a:stretch/>
        </p:blipFill>
        <p:spPr>
          <a:xfrm>
            <a:off x="5408610" y="2155956"/>
            <a:ext cx="2021259" cy="107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99653" y="5722611"/>
            <a:ext cx="1387350" cy="100197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8" name="Google Shape;208;p23"/>
          <p:cNvPicPr preferRelativeResize="0"/>
          <p:nvPr/>
        </p:nvPicPr>
        <p:blipFill rotWithShape="1">
          <a:blip r:embed="rId12">
            <a:alphaModFix/>
          </a:blip>
          <a:srcRect b="7983" l="-16334" r="13393" t="-2941"/>
          <a:stretch/>
        </p:blipFill>
        <p:spPr>
          <a:xfrm>
            <a:off x="8841880" y="77049"/>
            <a:ext cx="955263" cy="93625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1936" y="3856400"/>
            <a:ext cx="979434" cy="81537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53046" y="1325268"/>
            <a:ext cx="1451082" cy="952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913775" y="93307"/>
            <a:ext cx="10364451" cy="578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None/>
            </a:pPr>
            <a:r>
              <a:rPr lang="nl-BE"/>
              <a:t>HET ALFABET VAN ONZE KLAS</a:t>
            </a:r>
            <a:endParaRPr/>
          </a:p>
        </p:txBody>
      </p:sp>
      <p:pic>
        <p:nvPicPr>
          <p:cNvPr id="216" name="Google Shape;216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535" y="538951"/>
            <a:ext cx="1143677" cy="99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/>
          <p:nvPr/>
        </p:nvSpPr>
        <p:spPr>
          <a:xfrm>
            <a:off x="2668555" y="752995"/>
            <a:ext cx="9523445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AGENDA </a:t>
            </a:r>
            <a:r>
              <a:rPr b="0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vullen we elke dag in behalve op woensdag.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Bij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een toets staat erbij tegen wanneer de toets moet geleerd zijn.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Vanaf januari leren we huiswerk plannen voor meerdere dagen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297" y="1430355"/>
            <a:ext cx="1249855" cy="145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/>
          <p:nvPr/>
        </p:nvSpPr>
        <p:spPr>
          <a:xfrm>
            <a:off x="2075152" y="1741240"/>
            <a:ext cx="9203074" cy="12157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BOEKEN</a:t>
            </a:r>
            <a:r>
              <a:rPr b="1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hebben werkboeken voor </a:t>
            </a:r>
            <a:r>
              <a:rPr b="0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wiskunde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, taal en spelling.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We hebben ook een leesboek in de klas.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BEGRIJPEND LEZEN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lezen is en blijft belangrijk , ook in 4L.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 lln. krijgen wekelijks hun leesmap mee naar huis met een leesopdracht.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390" y="2832301"/>
            <a:ext cx="1229243" cy="137724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/>
          <p:nvPr/>
        </p:nvSpPr>
        <p:spPr>
          <a:xfrm>
            <a:off x="1474236" y="2730256"/>
            <a:ext cx="94705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4"/>
          <p:cNvSpPr/>
          <p:nvPr/>
        </p:nvSpPr>
        <p:spPr>
          <a:xfrm>
            <a:off x="1782146" y="2998600"/>
            <a:ext cx="4992136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CHRIS VAN VAERENBERGH</a:t>
            </a:r>
            <a:r>
              <a:rPr b="0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werkt halftime ( juf Chris)     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Ze geeft les op maandag in het 4</a:t>
            </a:r>
            <a:r>
              <a:rPr b="0" baseline="3000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 Zij is de Co-teacher in het 4</a:t>
            </a:r>
            <a:r>
              <a:rPr b="0" baseline="3000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.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Op dinsdag en woensdag ondersteunt ze juf Griet en neemt ze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5657" y="4251187"/>
            <a:ext cx="1073567" cy="121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/>
          <p:nvPr/>
        </p:nvSpPr>
        <p:spPr>
          <a:xfrm>
            <a:off x="1707804" y="3613380"/>
            <a:ext cx="47160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 zorgkinderen onder haar hoede zodat deze op hun niveau les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krijgen en kunnen evolueren.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2248678" y="3554935"/>
            <a:ext cx="7592007" cy="1661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DAGLIJN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Elke ochtend bespreken we met de leerlingen wat we die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67127" y="5346806"/>
            <a:ext cx="1210425" cy="131414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/>
          <p:nvPr/>
        </p:nvSpPr>
        <p:spPr>
          <a:xfrm>
            <a:off x="1884775" y="4314250"/>
            <a:ext cx="9922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b="1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DIGITAAL OEFENEN </a:t>
            </a: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kunnen WISKUNDE digitaal oefenen op BINGEL en TAAL op SCOODLE , de lln. kregen hun persoonlijke LOGIN hiervoor.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b="1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nl-BE"/>
              <a:t>     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dag gaan doen in de klas en wat het doel is van de les. Dat hangen we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3517640" y="5555490"/>
            <a:ext cx="4985980" cy="492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EXTRA JUF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Op donderdag en vrijdag komt juf Christel in de klas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Zij ondersteunt bij hoekenwerk en groepswerk en begeleidt de klas</a:t>
            </a: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>
            <a:off x="3517640" y="2329090"/>
            <a:ext cx="5301901" cy="397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mee op uitstap. Ook zij zal de zorgkinderen mee begeleiden in hun traject</a:t>
            </a:r>
            <a:r>
              <a:rPr b="0" i="0" lang="nl-BE" sz="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03624" y="753005"/>
            <a:ext cx="3048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1233" y="74881"/>
            <a:ext cx="1268964" cy="143879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/>
          <p:nvPr/>
        </p:nvSpPr>
        <p:spPr>
          <a:xfrm>
            <a:off x="4004067" y="235194"/>
            <a:ext cx="7221893" cy="952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FRANS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Elke dinsdag wordt er Frans gegeven in niveaugroepen, dit gebeurt klasoverschrijdend.            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FRUIT  </a:t>
            </a:r>
            <a:r>
              <a:rPr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Wij hechten veel belang aan gezonde voeding op school.  Daarom vragen we om elke dag een stuk fruit mee te geven voor het mini-ontbijt.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481" y="1189765"/>
            <a:ext cx="1454279" cy="14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/>
          <p:nvPr/>
        </p:nvSpPr>
        <p:spPr>
          <a:xfrm>
            <a:off x="2116237" y="1513924"/>
            <a:ext cx="8028288" cy="1123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GROEPSWERK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Leren samenwerken om iets te onder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zoeken,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te bereiken, iets te construeren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samen LEREN !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GRIET FRISCH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 juf Griet)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klastitularis van het 4</a:t>
            </a:r>
            <a:r>
              <a:rPr b="0" baseline="3000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lj 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Juf Griet is het aanspreekpunt voor de klas , maar je kan ook altijd met je vragen  bij juf Chris terecht.</a:t>
            </a:r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5481" y="2812641"/>
            <a:ext cx="1429461" cy="157279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/>
          <p:nvPr/>
        </p:nvSpPr>
        <p:spPr>
          <a:xfrm>
            <a:off x="2116237" y="2143361"/>
            <a:ext cx="5881738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Zij geeft elke dag les aan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de leerlingen behalve op maandag omdat ze 4/5 werkt.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2939760" y="2857957"/>
            <a:ext cx="9350508" cy="1338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HUISWERK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Het huiswerk wordt elke dag nagekeken , wie zijn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huiswerk niet maakt, moet dit tijdens de speeltijd inhalen.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duiden in werkboeken of op werkblaadjes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gele fluostift aan wat we als huiswerk moeten maken.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HULPMIDDELENKAST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soms hebben kinderen nood aan een ondersteunend hulpmiddel om tot resultaat of leren te komen bvb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196785"/>
            <a:ext cx="1420167" cy="146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/>
          <p:nvPr/>
        </p:nvSpPr>
        <p:spPr>
          <a:xfrm>
            <a:off x="1968760" y="3889859"/>
            <a:ext cx="70100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rekenstaafjes, tafelkaart, zakrekenmachine,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die vinden ze in de ‘Hulpmiddelenkast’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Samen leren we hoe ze deze middelen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doeltreffend kunnen gebruiken.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5"/>
          <p:cNvSpPr/>
          <p:nvPr/>
        </p:nvSpPr>
        <p:spPr>
          <a:xfrm>
            <a:off x="463810" y="4385930"/>
            <a:ext cx="10154126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r>
              <a:rPr b="1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ICT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Om de 2 weken krijgen de leerlingen in een groepje van 8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computerles . Dit gaat dan vooral over het leren maken van PWP ,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typen van een tekst en deze bewerken, opslaan van documenten in een bestand, leren werken met BINGEL en SCOODLE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,…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Deze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lessen worden gegeven door meester Erwin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19076" y="5494653"/>
            <a:ext cx="1362269" cy="1309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/>
          <p:nvPr/>
        </p:nvSpPr>
        <p:spPr>
          <a:xfrm>
            <a:off x="1450072" y="4971821"/>
            <a:ext cx="9327591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Het gebruik van Ipads en chromebooks  wordt ook ge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ï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ntegreerd in de lessen WO en TAAL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2753148" y="5762334"/>
            <a:ext cx="113560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JOEPIE JARIG !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vieren maandelijks de jarigen van de maand  op de laatste vrijdag van die maand.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We spreken dan af onder de jarigen wie wat meebrengt en maken er samen een leuk feest van.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Op dit feestje mag het eventjes niet-gezond zijn 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7997975" y="5054947"/>
            <a:ext cx="4467722" cy="16619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152" y="185694"/>
            <a:ext cx="1502229" cy="14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52" y="1253212"/>
            <a:ext cx="1316557" cy="141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/>
          <p:nvPr/>
        </p:nvSpPr>
        <p:spPr>
          <a:xfrm>
            <a:off x="2292557" y="312579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1" lang="nl-B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</a:t>
            </a:r>
            <a:endParaRPr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1" lang="nl-B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KIESKAST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Onze kieskast telt 6 verschillende kastjes waar de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leerlingen hun talent kunnen laten groeien en waar ze nieuwe uitdagingen krijgen voor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wiskunde - taal - de natuur - bouwen en puzzelen - tekenen en tenslotte weetjes over de zee.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2292557" y="126988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uitdagingen krijgen over wiskunde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taal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de natuur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bouwen en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puzzelen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tekenen en weetjes over de zee.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1652549" y="1711464"/>
            <a:ext cx="5610808" cy="816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LEZEN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en blijft belangrijk ook in het 4</a:t>
            </a:r>
            <a:r>
              <a:rPr baseline="30000"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leerjaar. We hebben een  leuke klasbib en gaan ook naar de Openbare bibliotheek van Anderlecht. Lees dagelijks een kwartiertje thuis , zo leer je ook nieuwe woordenschat bij.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0439" y="2798019"/>
            <a:ext cx="1226004" cy="13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019" y="4123187"/>
            <a:ext cx="1402424" cy="129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6"/>
          <p:cNvSpPr/>
          <p:nvPr/>
        </p:nvSpPr>
        <p:spPr>
          <a:xfrm>
            <a:off x="4462649" y="2969960"/>
            <a:ext cx="6571799" cy="1138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MUZO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Elke dinsdagnamiddag zijn er MUZO-ateliers. De klassen krijgen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om beurt MEDIA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TEKENEN 2D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DANS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DRAMA </a:t>
            </a:r>
            <a:r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MUZIEK  en KNUTSELEN/TECHNIEK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3D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Hierbij gaat elke klas ook om beurt naar de ICT-garage daar kunnen ze ervaringen opdoen 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techniek in combinatie met ICT 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1652549" y="4142327"/>
            <a:ext cx="6096000" cy="1014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NIEUW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!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De leerlingen kunnen tijdens vrije momenten of kieskast-momenten </a:t>
            </a:r>
            <a:r>
              <a:rPr b="1"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een eigen dagboek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aanvullen met tekeningen en teksten.</a:t>
            </a: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Het is géén geheim dagboek maar wél een eigen creatief werk ! Zowel tekenen als schrijven of knippen en plakken kan 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2152" y="5292777"/>
            <a:ext cx="1422566" cy="148065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/>
          <p:nvPr/>
        </p:nvSpPr>
        <p:spPr>
          <a:xfrm>
            <a:off x="3214718" y="5493862"/>
            <a:ext cx="8544262" cy="11387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OUDERCONTACT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3x jaar voor elk kind waarop oa de rapporten en ontwikkeling van de leerlingen worden besproken.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werken zeer transparant en willen graag een open communicatie met de ouders 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voeden tenslotte SAMEN de kinderen op. Dus indien er vragen of bemerkingen zijn , neem contact op met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 juf en maak een afspraak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!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567" y="71233"/>
            <a:ext cx="1176658" cy="133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9355" y="851713"/>
            <a:ext cx="1351235" cy="149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214951"/>
            <a:ext cx="1351235" cy="139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955" y="3659971"/>
            <a:ext cx="1515395" cy="142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2188" y="5141142"/>
            <a:ext cx="1451532" cy="154022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/>
          <p:nvPr/>
        </p:nvSpPr>
        <p:spPr>
          <a:xfrm>
            <a:off x="4946225" y="271831"/>
            <a:ext cx="6096000" cy="623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PROJECTEN </a:t>
            </a:r>
            <a:r>
              <a:rPr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één van de projecten dit schooljaar is “ de zeeklassen”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Hier werken we klasoverschrijdend aan met het 3</a:t>
            </a:r>
            <a:r>
              <a:rPr baseline="30000"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leerjaar. </a:t>
            </a:r>
            <a:endParaRPr sz="1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We gaan een week samen naar Oostduinkerke op ontdekking.</a:t>
            </a:r>
            <a:endParaRPr sz="12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2830590" y="1398061"/>
            <a:ext cx="6096000" cy="816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QUALITY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kwaliteit boven hoeveelheid… we zorgen voor kwalitatief onderwijs.    Sommige delen uit de leerstof moeten wel getraind worden , zoals  de tafels, lezen,… oefening baart kunst ! De leerlingen krijgen hiervoor contractwerken aangeboden waarin ze levels kunnen behalen.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516380" y="2523918"/>
            <a:ext cx="6096000" cy="919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RAPPORT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4x per schooljaar. De punten op het rapport zijn belangrijk, maar ook de beoordelingen met de smiley’s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516374" y="3070450"/>
            <a:ext cx="75570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We beoordelen de sociale vaardigheden,  de kennis,  de attitudes , de motoriek en de muzische vaardigheden van onze leerlingen. We kijken telkens naar het ‘totale kind’ met  al zijn talenten.                                     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2292350" y="3806477"/>
            <a:ext cx="9072336" cy="816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SPORT </a:t>
            </a:r>
            <a:r>
              <a:rPr b="1" lang="nl-BE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 sport- of turnlessen worden gegeven door meester Joaquim en meester Imbrecht. De leerlingen dragen bij elke turnles</a:t>
            </a:r>
            <a:r>
              <a:rPr lang="nl-B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het turnpak van de school en turnpantoffels. Soms , bij mooi weer, wordt er gesport in het park , dan dragen de leerlingen sportschoenen ipv hun turnpantoffels.  Er worden ook buitenschoolse sportactiviteiten georganiseerd bvb ijsschaatsen, veldloop,…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1833433" y="5161993"/>
            <a:ext cx="9867155" cy="1677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b="0" i="0" lang="nl-BE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TOETSEN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Worden meestal vooraf aangekondigd. Voor wiskunde en 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taal krijgen de leerlingen herhalingsoefeningen waar thuis verder kan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op geoefend worden. ( op bvb extra blaadjes of op BINGEL )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Soms zijn er ook toetsen op het einde van een les.  Voor WO is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er een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toets van 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elk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thema</a:t>
            </a: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, dit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wordt de week ervoor </a:t>
            </a:r>
            <a:endParaRPr b="0" i="0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nl-BE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aangekondigd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</a:t>
            </a:r>
            <a:r>
              <a:rPr b="1" i="0" lang="nl-BE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TALENTEN </a:t>
            </a: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ieder kind heeft zijn talent ! De kinderen krijgen de kans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 hun talent te ontdekken en verder te ontwikkelen tijdens verschillende activiteiten zoals de KIESKAST.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3290533" y="5747707"/>
            <a:ext cx="15295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b="0" i="0" lang="nl-BE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           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ruppel">
  <a:themeElements>
    <a:clrScheme name="Druppel">
      <a:dk1>
        <a:srgbClr val="000000"/>
      </a:dk1>
      <a:lt1>
        <a:srgbClr val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